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0" r:id="rId2"/>
    <p:sldId id="322" r:id="rId3"/>
    <p:sldId id="323" r:id="rId4"/>
    <p:sldId id="311" r:id="rId5"/>
    <p:sldId id="364" r:id="rId6"/>
    <p:sldId id="365" r:id="rId7"/>
    <p:sldId id="366" r:id="rId8"/>
    <p:sldId id="367" r:id="rId9"/>
    <p:sldId id="320" r:id="rId10"/>
    <p:sldId id="377" r:id="rId11"/>
    <p:sldId id="378" r:id="rId12"/>
    <p:sldId id="379" r:id="rId13"/>
    <p:sldId id="376" r:id="rId14"/>
    <p:sldId id="312" r:id="rId15"/>
    <p:sldId id="313" r:id="rId16"/>
    <p:sldId id="314" r:id="rId17"/>
    <p:sldId id="315" r:id="rId18"/>
    <p:sldId id="303" r:id="rId19"/>
    <p:sldId id="301" r:id="rId20"/>
    <p:sldId id="299" r:id="rId21"/>
    <p:sldId id="368" r:id="rId22"/>
    <p:sldId id="391" r:id="rId23"/>
    <p:sldId id="380" r:id="rId24"/>
    <p:sldId id="381" r:id="rId25"/>
    <p:sldId id="370" r:id="rId26"/>
    <p:sldId id="392" r:id="rId27"/>
    <p:sldId id="393" r:id="rId28"/>
    <p:sldId id="394" r:id="rId29"/>
    <p:sldId id="371" r:id="rId30"/>
    <p:sldId id="390" r:id="rId31"/>
    <p:sldId id="382" r:id="rId32"/>
    <p:sldId id="383" r:id="rId33"/>
    <p:sldId id="38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372" r:id="rId42"/>
    <p:sldId id="389" r:id="rId43"/>
    <p:sldId id="386" r:id="rId44"/>
    <p:sldId id="403" r:id="rId45"/>
    <p:sldId id="387" r:id="rId46"/>
    <p:sldId id="325" r:id="rId47"/>
    <p:sldId id="327" r:id="rId48"/>
    <p:sldId id="329" r:id="rId49"/>
    <p:sldId id="330" r:id="rId50"/>
    <p:sldId id="410" r:id="rId51"/>
    <p:sldId id="413" r:id="rId52"/>
    <p:sldId id="385" r:id="rId53"/>
    <p:sldId id="411" r:id="rId54"/>
    <p:sldId id="353" r:id="rId55"/>
    <p:sldId id="412" r:id="rId56"/>
    <p:sldId id="404" r:id="rId57"/>
    <p:sldId id="407" r:id="rId58"/>
    <p:sldId id="408" r:id="rId59"/>
    <p:sldId id="414" r:id="rId60"/>
    <p:sldId id="326" r:id="rId61"/>
    <p:sldId id="328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7" r:id="rId72"/>
    <p:sldId id="348" r:id="rId73"/>
    <p:sldId id="349" r:id="rId74"/>
    <p:sldId id="350" r:id="rId75"/>
    <p:sldId id="351" r:id="rId76"/>
    <p:sldId id="352" r:id="rId77"/>
    <p:sldId id="361" r:id="rId78"/>
    <p:sldId id="405" r:id="rId79"/>
    <p:sldId id="40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0"/>
    <p:restoredTop sz="89809"/>
  </p:normalViewPr>
  <p:slideViewPr>
    <p:cSldViewPr snapToGrid="0" snapToObjects="1">
      <p:cViewPr varScale="1">
        <p:scale>
          <a:sx n="97" d="100"/>
          <a:sy n="9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7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5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01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0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47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gtspirit.com</a:t>
            </a:r>
            <a:r>
              <a:rPr lang="en-US" baseline="0" dirty="0" smtClean="0"/>
              <a:t>/2014/03/12/</a:t>
            </a:r>
            <a:r>
              <a:rPr lang="en-US" baseline="0" dirty="0" err="1" smtClean="0"/>
              <a:t>renault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caterham</a:t>
            </a:r>
            <a:r>
              <a:rPr lang="en-US" baseline="0" dirty="0" smtClean="0"/>
              <a:t>-sports-car-design-as-good-as-finished/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7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6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2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6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=xz8_udPVdok</a:t>
            </a:r>
          </a:p>
          <a:p>
            <a:r>
              <a:rPr lang="en-US" baseline="0" dirty="0" smtClean="0"/>
              <a:t>Fast, but not the easiest thing to handle — and it might be a bumpy 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3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0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90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5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7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41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88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38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6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54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2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16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0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74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1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“The Library of Congress National Recording Preservation Plan” 2012</a:t>
            </a:r>
          </a:p>
          <a:p>
            <a:r>
              <a:rPr lang="en-US" dirty="0" smtClean="0"/>
              <a:t>We are</a:t>
            </a:r>
            <a:r>
              <a:rPr lang="en-US" baseline="0" dirty="0" smtClean="0"/>
              <a:t> the afterthought; we’re doing the </a:t>
            </a:r>
            <a:r>
              <a:rPr lang="en-US" baseline="0" dirty="0" err="1" smtClean="0"/>
              <a:t>afterthinking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4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17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32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726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61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6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grand scheme,</a:t>
            </a:r>
            <a:r>
              <a:rPr lang="en-US" baseline="0" dirty="0" smtClean="0"/>
              <a:t> this is really refreshing. This is the whole session file — it has a hardcoded reference to the file’s pathname, totally transparent. But I take issue with the “frame” field ... </a:t>
            </a:r>
          </a:p>
          <a:p>
            <a:r>
              <a:rPr lang="en-US" baseline="0" dirty="0" smtClean="0"/>
              <a:t>The sample rate is there, so one could check the timing later — but my real aim is to make this stuff friendly for humanists, who tend to be bad programmers — like me, by the way. I’m a bad programmer. I’m trying, but ... I’ll never be on the level of someone like Tony.</a:t>
            </a:r>
            <a:endParaRPr lang="en-US" dirty="0" smtClean="0"/>
          </a:p>
          <a:p>
            <a:r>
              <a:rPr lang="en-US" dirty="0" smtClean="0"/>
              <a:t>A lot of core GNU</a:t>
            </a:r>
            <a:r>
              <a:rPr lang="en-US" baseline="0" dirty="0" smtClean="0"/>
              <a:t> utilities have a </a:t>
            </a:r>
            <a:r>
              <a:rPr lang="mr-IN" baseline="0" dirty="0" smtClean="0"/>
              <a:t>–</a:t>
            </a:r>
            <a:r>
              <a:rPr lang="en-US" baseline="0" dirty="0" smtClean="0"/>
              <a:t>h option for human readability.</a:t>
            </a:r>
            <a:endParaRPr lang="en-US" dirty="0" smtClean="0"/>
          </a:p>
          <a:p>
            <a:r>
              <a:rPr lang="en-US" dirty="0" smtClean="0"/>
              <a:t>Be the -h you want to see in the world</a:t>
            </a:r>
          </a:p>
          <a:p>
            <a:r>
              <a:rPr lang="en-US" baseline="0" dirty="0" err="1" smtClean="0"/>
              <a:t>PyDub</a:t>
            </a:r>
            <a:r>
              <a:rPr lang="en-US" baseline="0" dirty="0" smtClean="0"/>
              <a:t> handles this commendably: uses milliseconds regardless of sample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94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22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you’re lucky, someone will transcribe the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1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631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40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3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37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06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29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2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9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187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366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700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707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39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08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*</a:t>
            </a:r>
          </a:p>
          <a:p>
            <a:r>
              <a:rPr lang="is-IS" baseline="0" dirty="0" smtClean="0"/>
              <a:t>If I was bitter or disillusioned about poetry culture, it was perhaps because I hadn’t found my own community.</a:t>
            </a:r>
          </a:p>
          <a:p>
            <a:r>
              <a:rPr lang="is-IS" baseline="0" dirty="0" smtClean="0"/>
              <a:t>But eventually I did. 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In the years following Issue 1 I got involved in practice. 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submitted videos to Ubuweb.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did archival work for PennSound and edited the podcast PoemTalk at the Writers House.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I hosted my own poetry interview podcast on Jacket2.org</a:t>
            </a:r>
          </a:p>
          <a:p>
            <a:pPr marL="628650" lvl="1" indent="-171450">
              <a:buFontTx/>
              <a:buChar char="-"/>
            </a:pPr>
            <a:r>
              <a:rPr lang="is-IS" baseline="0" dirty="0" smtClean="0"/>
              <a:t>And I hosted a reading series in Philadelphia from 2011 to 2014, called Principal Hand Presents.</a:t>
            </a:r>
          </a:p>
          <a:p>
            <a:pPr marL="628650" lvl="1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The scene I was a part of — conceptual, post-conceptual — was essentially a complete gift economy.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</a:t>
            </a:r>
            <a:r>
              <a:rPr lang="is-IS" baseline="0" dirty="0" smtClean="0"/>
              <a:t>iving chapbooks away, sharing PDFs, swapping ideas and links on email threads.</a:t>
            </a:r>
          </a:p>
          <a:p>
            <a:r>
              <a:rPr lang="is-IS" baseline="0" dirty="0" smtClean="0"/>
              <a:t>	- T</a:t>
            </a:r>
            <a:r>
              <a:rPr lang="en-US" baseline="0" dirty="0" smtClean="0"/>
              <a:t>h</a:t>
            </a:r>
            <a:r>
              <a:rPr lang="is-IS" baseline="0" dirty="0" smtClean="0"/>
              <a:t>at became central to my understanding of what it was to write, to make things. Not an alternative to mass culture, but a parallel track where we had some autonomy.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82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688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means to creating useful metadata as in the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commend PennSound for making these images available to methodical scrapers.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4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4" Type="http://schemas.openxmlformats.org/officeDocument/2006/relationships/image" Target="../media/image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fileformat.info/info/emoji/loud_sound/index.htm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82313"/>
            <a:ext cx="12192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Humanities Research with Sound: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Introduction to Audio Machine Learning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&amp; Tanya Clement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Making collections searchable for scholars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Helping curators find interesting things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???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do you need to classify sound?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little theory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Intuition w/r/t what is tractable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Patience and skills to manage lots of audio files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 passable algorithm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11" y="337858"/>
            <a:ext cx="5217207" cy="5417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81293"/>
            <a:ext cx="5394783" cy="39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242457"/>
            <a:ext cx="4405723" cy="58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3209" y="5709562"/>
            <a:ext cx="1641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redit: Handel 1989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64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704297"/>
            <a:ext cx="8128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277978"/>
            <a:ext cx="9876118" cy="57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1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easy.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Music/speech classification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Applause detection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Identifying test tones and silence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Some tasks are hard.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Measuring affect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8" y="806823"/>
            <a:ext cx="8445645" cy="47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Humanities research ≠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ML research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Our collections are noisy.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Preprocessing is key; CPU cycles are limited.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I’m a bad programmer.</a:t>
            </a: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Sub-state-of-the-art systems may be OK.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3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907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/shaping-humanities-data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Exchange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yAudioAnalysis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Created and maintained by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Theodoros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Giannakopoulos</a:t>
            </a: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Built on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-learn and the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SciPy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stack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Executes training, classification, silence removal, etc.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Handles dimension reduction and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hyperparameter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tuning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Simple interface, comprehensible code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pyAudioAnalysis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audioTrainTest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aT.featureAndTrain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(['Background','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'], 1.0, 1.0,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aT.shortTermWindow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aT.shortTermStep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svm_creeley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", False)</a:t>
            </a:r>
            <a:endParaRPr lang="en-US" sz="1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Our options	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Unwieldy 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research software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bob.bio.spear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, SIDEKIT, ALIZE</a:t>
            </a:r>
          </a:p>
          <a:p>
            <a:pPr>
              <a:lnSpc>
                <a:spcPct val="110000"/>
              </a:lnSpc>
            </a:pP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2 buckets &amp; done: </a:t>
            </a:r>
            <a:r>
              <a:rPr lang="en-US" sz="3300" dirty="0" err="1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r>
              <a:rPr lang="en-US" sz="33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tyiannak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pyAudioAnalysis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General ML tools</a:t>
            </a:r>
          </a:p>
          <a:p>
            <a:pPr lvl="1">
              <a:lnSpc>
                <a:spcPct val="110000"/>
              </a:lnSpc>
            </a:pP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scikit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-learn,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TensorFlow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Keras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/>
                <a:gridCol w="1773816"/>
                <a:gridCol w="1773816"/>
                <a:gridCol w="1773816"/>
                <a:gridCol w="1773816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4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1" y="164018"/>
            <a:ext cx="9766683" cy="60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308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557" y="963826"/>
            <a:ext cx="10515600" cy="4263081"/>
          </a:xfrm>
        </p:spPr>
        <p:txBody>
          <a:bodyPr/>
          <a:lstStyle/>
          <a:p>
            <a:pPr algn="ctr"/>
            <a:r>
              <a:rPr lang="en-US" dirty="0" smtClean="0"/>
              <a:t>The motivation: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Decaying media must be digitized quickly.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Rich metadata is often an afterthought.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4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github.com/hipstas/audio-labeler/raw/master/img/Audio_Labe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" y="0"/>
            <a:ext cx="11811195" cy="62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42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Tagging Toolkit (Python package)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/audio-tagging-toolkit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" y="584799"/>
            <a:ext cx="3060909" cy="111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260" y="1003875"/>
            <a:ext cx="4143479" cy="86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13" y="2302636"/>
            <a:ext cx="3263084" cy="8042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76671" y="4745847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PocketSphinx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41" y="4314882"/>
            <a:ext cx="24765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40" y="2123613"/>
            <a:ext cx="4668004" cy="109259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182033" y="4889071"/>
            <a:ext cx="3142129" cy="97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Pyperclip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196" y="3723355"/>
            <a:ext cx="7418949" cy="62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639" y="437410"/>
            <a:ext cx="232821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New tools from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Labeler (web app with GUI)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/audio-labeler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Tagging Toolkit (Python package)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/audio-tagging-toolkit</a:t>
            </a:r>
            <a:b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Audio ML Lab (Docker container)</a:t>
            </a:r>
          </a:p>
          <a:p>
            <a:pPr lvl="1">
              <a:lnSpc>
                <a:spcPct val="110000"/>
              </a:lnSpc>
            </a:pP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500" dirty="0" err="1" smtClean="0">
                <a:solidFill>
                  <a:schemeClr val="bg2">
                    <a:lumMod val="25000"/>
                  </a:schemeClr>
                </a:solidFill>
              </a:rPr>
              <a:t>hipstas</a:t>
            </a:r>
            <a:r>
              <a:rPr lang="en-US" sz="2500" dirty="0" smtClean="0">
                <a:solidFill>
                  <a:schemeClr val="bg2">
                    <a:lumMod val="25000"/>
                  </a:schemeClr>
                </a:solidFill>
              </a:rPr>
              <a:t>/audio-ml-lab</a:t>
            </a:r>
            <a:endParaRPr lang="en-US" sz="25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31" y="26504"/>
            <a:ext cx="9780972" cy="61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9353176" y="5470172"/>
            <a:ext cx="2147047" cy="74206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Sonic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Visualiser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CSV file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211" y="2537029"/>
            <a:ext cx="6593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142.000000000,0,4.000000000,Applause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498.000000000,0,10.000000000,Applause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512.024761904,1,1406.000000000,Robert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Creeley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1937.000000000,0,23.000000000,Applause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9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Additional </a:t>
            </a:r>
            <a:r>
              <a:rPr lang="en-US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slides for Q&amp;A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11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38" y="112890"/>
            <a:ext cx="8041924" cy="6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Disciplines in audio ML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473493"/>
            <a:ext cx="10515600" cy="486175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Music information retrieval (MIR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/>
              <a:t>audio fingerprinting (</a:t>
            </a:r>
            <a:r>
              <a:rPr lang="en-US" sz="3200" dirty="0" err="1" smtClean="0"/>
              <a:t>Shazam</a:t>
            </a:r>
            <a:r>
              <a:rPr lang="en-US" sz="3200" dirty="0" smtClean="0"/>
              <a:t>)</a:t>
            </a:r>
            <a:endParaRPr lang="en-US" sz="3200" dirty="0"/>
          </a:p>
          <a:p>
            <a:pPr lvl="1"/>
            <a:r>
              <a:rPr lang="en-US" sz="3200" dirty="0" smtClean="0"/>
              <a:t>automatic transcription</a:t>
            </a:r>
          </a:p>
          <a:p>
            <a:pPr lvl="1"/>
            <a:r>
              <a:rPr lang="en-US" sz="3200" dirty="0"/>
              <a:t>audio </a:t>
            </a:r>
            <a:r>
              <a:rPr lang="en-US" sz="3200" dirty="0" err="1" smtClean="0"/>
              <a:t>thumbnailing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Speech to text</a:t>
            </a: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Speaker recognition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identification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verification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and/or classes in, 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00826" y="5779621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5900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351046"/>
            <a:ext cx="7318810" cy="4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OK with shades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gray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Well-suited for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speaker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5" y="189548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8373" y="566339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</a:t>
            </a:r>
            <a:r>
              <a:rPr lang="en-US" sz="1600" smtClean="0"/>
              <a:t>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55" y="108201"/>
            <a:ext cx="7974689" cy="59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in archives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400"/>
            <a:ext cx="10793506" cy="59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33" y="200391"/>
            <a:ext cx="9086379" cy="5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1" name="Picture 10" descr="header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26" y="476443"/>
            <a:ext cx="7564954" cy="4992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0948" y="5612279"/>
            <a:ext cx="5424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Reading by Charles Olson, </a:t>
            </a:r>
            <a:r>
              <a:rPr lang="en-US" sz="1400" dirty="0" smtClean="0"/>
              <a:t>Vancouver </a:t>
            </a:r>
            <a:r>
              <a:rPr lang="en-US" sz="1400" dirty="0"/>
              <a:t>Poetry Conference, </a:t>
            </a:r>
            <a:r>
              <a:rPr lang="en-US" sz="1400" dirty="0" smtClean="0"/>
              <a:t>1963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43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Graham-Jorie_Entire-Reading_UPenn_10-16-98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7" y="924089"/>
            <a:ext cx="6870095" cy="49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 descr="175.5_Ginsberg_Allen_01_Public-Reading_Hudson_4-22-94_gg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28" y="859695"/>
            <a:ext cx="6898408" cy="5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418979" y="884802"/>
          <a:ext cx="9356167" cy="41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r:id="rId5" imgW="6096000" imgH="2717800" progId="Word.Document.12">
                  <p:embed/>
                </p:oleObj>
              </mc:Choice>
              <mc:Fallback>
                <p:oleObj name="Document" r:id="rId5" imgW="6096000" imgH="271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979" y="884802"/>
                        <a:ext cx="9356167" cy="417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92" y="53788"/>
            <a:ext cx="9848616" cy="61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1471" y="195045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pic>
        <p:nvPicPr>
          <p:cNvPr id="11" name="Picture 10" descr="emoji image for :loud_s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19390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8768" y="3359112"/>
            <a:ext cx="264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speaker recognition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0051" y="193074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574880" y="3297556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181278" y="2019777"/>
            <a:ext cx="495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applause </a:t>
            </a:r>
            <a:r>
              <a:rPr lang="en-US" sz="2400" dirty="0" smtClean="0"/>
              <a:t>detection and/or diarization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52612" y="2012009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0321805" y="191579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430883" y="3357023"/>
            <a:ext cx="2415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manual validation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006624" y="3287135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7899474" y="3348691"/>
            <a:ext cx="2386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annotated corpus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10575509" y="3274254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imes New Roman" charset="0"/>
              </a:rPr>
              <a:t>⟶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3077350" y="4556435"/>
            <a:ext cx="5868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retrieval, segmentation, </a:t>
            </a:r>
            <a:r>
              <a:rPr lang="en-US" sz="2400" dirty="0" smtClean="0"/>
              <a:t>new </a:t>
            </a:r>
            <a:r>
              <a:rPr lang="en-US" sz="2400" smtClean="0"/>
              <a:t>ML training,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8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metadata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speaker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Segmentation by event structure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High-level labels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Language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Genre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Topic/theme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Low-level labels</a:t>
            </a: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Notable passages</a:t>
            </a:r>
          </a:p>
          <a:p>
            <a:pPr lvl="1">
              <a:lnSpc>
                <a:spcPct val="110000"/>
              </a:lnSpc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Material features/quirks</a:t>
            </a:r>
          </a:p>
          <a:p>
            <a:pPr lvl="1">
              <a:lnSpc>
                <a:spcPct val="110000"/>
              </a:lnSpc>
            </a:pPr>
            <a:endParaRPr lang="en-US" sz="2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6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General search goals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Acoustic fingerprint search (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Shazam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speaker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Locate sound classes of interest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Full-text search</a:t>
            </a:r>
          </a:p>
          <a:p>
            <a:pPr lvl="1">
              <a:lnSpc>
                <a:spcPct val="110000"/>
              </a:lnSpc>
            </a:pPr>
            <a:endParaRPr lang="en-US" sz="2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t="15042" r="10271" b="37575"/>
          <a:stretch/>
        </p:blipFill>
        <p:spPr>
          <a:xfrm>
            <a:off x="3015129" y="86678"/>
            <a:ext cx="6161741" cy="60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Possible uses of ML in digital audio collections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 dirty="0" smtClean="0">
                <a:solidFill>
                  <a:schemeClr val="bg2">
                    <a:lumMod val="25000"/>
                  </a:schemeClr>
                </a:solidFill>
              </a:rPr>
              <a:t>Packaging old material for online distribution</a:t>
            </a: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3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2125</Words>
  <Application>Microsoft Macintosh PowerPoint</Application>
  <PresentationFormat>Widescreen</PresentationFormat>
  <Paragraphs>520</Paragraphs>
  <Slides>79</Slides>
  <Notes>78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Calibri</vt:lpstr>
      <vt:lpstr>Calibri Light</vt:lpstr>
      <vt:lpstr>Courier New</vt:lpstr>
      <vt:lpstr>Mangal</vt:lpstr>
      <vt:lpstr>Times New Roman</vt:lpstr>
      <vt:lpstr>Arial</vt:lpstr>
      <vt:lpstr>Office Theme</vt:lpstr>
      <vt:lpstr>Document</vt:lpstr>
      <vt:lpstr>Humanities Research with Sound: Introduction to Audio Machine Learning</vt:lpstr>
      <vt:lpstr>PowerPoint Presentation</vt:lpstr>
      <vt:lpstr>PowerPoint Presentation</vt:lpstr>
      <vt:lpstr>https://github.com/hipstas/shaping-humanities-data</vt:lpstr>
      <vt:lpstr>The motivation:  Decaying media must be digitized quickly.  Rich metadata is often an afterthought.</vt:lpstr>
      <vt:lpstr>PowerPoint Presentation</vt:lpstr>
      <vt:lpstr>PowerPoint Presentation</vt:lpstr>
      <vt:lpstr>PowerPoint Presentation</vt:lpstr>
      <vt:lpstr>Possible uses of ML in digital audio collections</vt:lpstr>
      <vt:lpstr>Possible uses of ML in digital audio collections</vt:lpstr>
      <vt:lpstr>Possible uses of ML in digital audio collections</vt:lpstr>
      <vt:lpstr>Possible uses of ML in digital audio collections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What do you need to classify sound?</vt:lpstr>
      <vt:lpstr>PowerPoint Presentation</vt:lpstr>
      <vt:lpstr>PowerPoint Presentation</vt:lpstr>
      <vt:lpstr>PowerPoint Presentation</vt:lpstr>
      <vt:lpstr>Some tasks are easy.</vt:lpstr>
      <vt:lpstr>Some tasks are easy.</vt:lpstr>
      <vt:lpstr>Some tasks are easy.</vt:lpstr>
      <vt:lpstr>Some tasks are easy.</vt:lpstr>
      <vt:lpstr>Some tasks are hard.</vt:lpstr>
      <vt:lpstr>Some tasks are hard.</vt:lpstr>
      <vt:lpstr>Some tasks are hard.</vt:lpstr>
      <vt:lpstr>Some tasks are hard.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Humanities research ≠ ML research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Our options </vt:lpstr>
      <vt:lpstr>Our options </vt:lpstr>
      <vt:lpstr>Our options </vt:lpstr>
      <vt:lpstr>pyAudioAnalysis</vt:lpstr>
      <vt:lpstr>Our options </vt:lpstr>
      <vt:lpstr>PowerPoint Presentation</vt:lpstr>
      <vt:lpstr>Types of machine learning</vt:lpstr>
      <vt:lpstr>PowerPoint Presentation</vt:lpstr>
      <vt:lpstr>PowerPoint Presentation</vt:lpstr>
      <vt:lpstr>New tools from HiPSTAS</vt:lpstr>
      <vt:lpstr>New tools from HiPSTAS</vt:lpstr>
      <vt:lpstr>PowerPoint Presentation</vt:lpstr>
      <vt:lpstr>New tools from HiPSTAS</vt:lpstr>
      <vt:lpstr>PowerPoint Presentation</vt:lpstr>
      <vt:lpstr>New tools from HiPSTAS</vt:lpstr>
      <vt:lpstr>PowerPoint Presentation</vt:lpstr>
      <vt:lpstr>PowerPoint Presentation</vt:lpstr>
      <vt:lpstr>PowerPoint Presentation</vt:lpstr>
      <vt:lpstr>Additional slides for Q&amp;A</vt:lpstr>
      <vt:lpstr>Types of machine learning</vt:lpstr>
      <vt:lpstr>Disciplines in audio ML</vt:lpstr>
      <vt:lpstr>Some key algorithms</vt:lpstr>
      <vt:lpstr>Some key supervised learning algorithms</vt:lpstr>
      <vt:lpstr>Logistic  regression</vt:lpstr>
      <vt:lpstr>K nearest  neighbor</vt:lpstr>
      <vt:lpstr>PowerPoint Presentation</vt:lpstr>
      <vt:lpstr>PowerPoint Presentation</vt:lpstr>
      <vt:lpstr>PowerPoint Presentation</vt:lpstr>
      <vt:lpstr>Neural  networks</vt:lpstr>
      <vt:lpstr>ML in archives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metadata goals</vt:lpstr>
      <vt:lpstr>General search goals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McLaughlin, Stephen R</cp:lastModifiedBy>
  <cp:revision>54</cp:revision>
  <dcterms:created xsi:type="dcterms:W3CDTF">2017-05-07T13:13:01Z</dcterms:created>
  <dcterms:modified xsi:type="dcterms:W3CDTF">2017-08-15T17:38:18Z</dcterms:modified>
</cp:coreProperties>
</file>